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1"/>
  </p:sldMasterIdLst>
  <p:notesMasterIdLst>
    <p:notesMasterId r:id="rId19"/>
  </p:notesMasterIdLst>
  <p:sldIdLst>
    <p:sldId id="256" r:id="rId2"/>
    <p:sldId id="321" r:id="rId3"/>
    <p:sldId id="322" r:id="rId4"/>
    <p:sldId id="291" r:id="rId5"/>
    <p:sldId id="316" r:id="rId6"/>
    <p:sldId id="324" r:id="rId7"/>
    <p:sldId id="323" r:id="rId8"/>
    <p:sldId id="325" r:id="rId9"/>
    <p:sldId id="326" r:id="rId10"/>
    <p:sldId id="318" r:id="rId11"/>
    <p:sldId id="327" r:id="rId12"/>
    <p:sldId id="328" r:id="rId13"/>
    <p:sldId id="331" r:id="rId14"/>
    <p:sldId id="334" r:id="rId15"/>
    <p:sldId id="333" r:id="rId16"/>
    <p:sldId id="329" r:id="rId17"/>
    <p:sldId id="332" r:id="rId18"/>
  </p:sldIdLst>
  <p:sldSz cx="12192000" cy="6858000"/>
  <p:notesSz cx="6858000" cy="9144000"/>
  <p:embeddedFontLst>
    <p:embeddedFont>
      <p:font typeface="Segoe UI" panose="020B0502040204020203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PT Sans Narrow" panose="020B0506020203020204" pitchFamily="34" charset="0"/>
      <p:regular r:id="rId26"/>
      <p:bold r:id="rId27"/>
    </p:embeddedFont>
    <p:embeddedFont>
      <p:font typeface="ＭＳ Ｐゴシック" panose="020B0600070205080204" pitchFamily="34" charset="-128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Source Sans Pro" panose="020B0503030403020204" pitchFamily="34" charset="0"/>
      <p:regular r:id="rId33"/>
      <p:bold r:id="rId34"/>
      <p:italic r:id="rId35"/>
      <p:boldItalic r:id="rId36"/>
    </p:embeddedFont>
    <p:embeddedFont>
      <p:font typeface="Source Sans Pro Black" panose="020B0803030403090204" pitchFamily="34" charset="0"/>
      <p:boldItalic r:id="rId37"/>
    </p:embeddedFont>
    <p:embeddedFont>
      <p:font typeface="Source Sans Pro Light" panose="020B0403030403020204" pitchFamily="34" charset="0"/>
      <p:regular r:id="rId38"/>
      <p:italic r:id="rId39"/>
    </p:embeddedFont>
  </p:embeddedFontLst>
  <p:custDataLst>
    <p:tags r:id="rId4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72AF"/>
    <a:srgbClr val="FFFF00"/>
    <a:srgbClr val="000000"/>
    <a:srgbClr val="FF0000"/>
    <a:srgbClr val="FFFFFF"/>
    <a:srgbClr val="F8F8F8"/>
    <a:srgbClr val="2987BB"/>
    <a:srgbClr val="92D050"/>
    <a:srgbClr val="91C8E7"/>
    <a:srgbClr val="932E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50" autoAdjust="0"/>
    <p:restoredTop sz="64940" autoAdjust="0"/>
  </p:normalViewPr>
  <p:slideViewPr>
    <p:cSldViewPr snapToGrid="0">
      <p:cViewPr>
        <p:scale>
          <a:sx n="75" d="100"/>
          <a:sy n="75" d="100"/>
        </p:scale>
        <p:origin x="1290" y="-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3B9C25-E49D-423C-A259-08E967945AEC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59F30-A2F3-4ED0-B1E7-C6284C7B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853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6092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78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480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0606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689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158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0823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154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63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325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85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15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1916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921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087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3788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585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252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43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8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25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72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3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45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987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0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78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2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C358C-A48E-4FA4-9FDF-4AE44A8BABA6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30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703" y="2291137"/>
            <a:ext cx="11656540" cy="1218826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DS4UX: How to get data with </a:t>
            </a:r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Python (2)</a:t>
            </a:r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rgbClr val="0070C0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[HCDE598] </a:t>
            </a:r>
            <a:r>
              <a:rPr lang="en-US" sz="2800" dirty="0">
                <a:solidFill>
                  <a:srgbClr val="0070C0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</a:t>
            </a:r>
            <a:r>
              <a:rPr lang="en-US" sz="2800" dirty="0" smtClean="0">
                <a:solidFill>
                  <a:srgbClr val="0070C0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ESTful APIs and data crawling</a:t>
            </a:r>
            <a:endParaRPr lang="en-US" sz="3200" dirty="0">
              <a:solidFill>
                <a:srgbClr val="0070C0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0703" y="3602038"/>
            <a:ext cx="11656540" cy="1655762"/>
          </a:xfrm>
        </p:spPr>
        <p:txBody>
          <a:bodyPr>
            <a:normAutofit/>
          </a:bodyPr>
          <a:lstStyle/>
          <a:p>
            <a:pPr algn="l"/>
            <a:r>
              <a:rPr lang="en-US" sz="1800" dirty="0" smtClean="0">
                <a:latin typeface="Source Sans Pro" panose="020B0503030403020204" pitchFamily="34" charset="0"/>
              </a:rPr>
              <a:t>Johnathan Morgan &amp; Sungsoo </a:t>
            </a:r>
            <a:r>
              <a:rPr lang="en-US" sz="1800" dirty="0">
                <a:latin typeface="Source Sans Pro" panose="020B0503030403020204" pitchFamily="34" charset="0"/>
              </a:rPr>
              <a:t>(Ray) </a:t>
            </a:r>
            <a:r>
              <a:rPr lang="en-US" sz="1800" dirty="0" smtClean="0">
                <a:latin typeface="Source Sans Pro" panose="020B0503030403020204" pitchFamily="34" charset="0"/>
              </a:rPr>
              <a:t>Hong</a:t>
            </a:r>
            <a:endParaRPr lang="en-US" sz="1800" dirty="0">
              <a:latin typeface="Source Sans Pro" panose="020B0503030403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6528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2676327"/>
            <a:ext cx="1057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01_dump.py</a:t>
            </a:r>
          </a:p>
        </p:txBody>
      </p:sp>
    </p:spTree>
    <p:extLst>
      <p:ext uri="{BB962C8B-B14F-4D97-AF65-F5344CB8AC3E}">
        <p14:creationId xmlns:p14="http://schemas.microsoft.com/office/powerpoint/2010/main" val="3331830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2676327"/>
            <a:ext cx="1057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02_load.py</a:t>
            </a:r>
          </a:p>
        </p:txBody>
      </p:sp>
    </p:spTree>
    <p:extLst>
      <p:ext uri="{BB962C8B-B14F-4D97-AF65-F5344CB8AC3E}">
        <p14:creationId xmlns:p14="http://schemas.microsoft.com/office/powerpoint/2010/main" val="360683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703" y="2291137"/>
            <a:ext cx="11656540" cy="1218826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Python Procedure </a:t>
            </a:r>
            <a:r>
              <a:rPr lang="en-US" sz="2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(a.k.a., Subroutine, Function)</a:t>
            </a:r>
            <a:endParaRPr lang="en-US" sz="2800" dirty="0">
              <a:solidFill>
                <a:srgbClr val="0070C0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30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Why use Procedure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427321"/>
            <a:ext cx="110879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What’s Procedure? </a:t>
            </a: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“A </a:t>
            </a:r>
            <a:r>
              <a:rPr lang="en-US" sz="2800" dirty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function is a block of organized, reusable code that is used to perform a single, related action. Functions provide better modularity for your application and a high degree of code </a:t>
            </a: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reusing. As </a:t>
            </a:r>
            <a:r>
              <a:rPr lang="en-US" sz="2800" dirty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you already know, Python gives you many built-in functions like print(), etc. but you can also create your own functions. These functions are called user-defined functions</a:t>
            </a: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.” from Tutorial Points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Why use functions? </a:t>
            </a: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Using functions make your code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less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redundant</a:t>
            </a: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. It helps you to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organize yourself </a:t>
            </a: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while you implement the code. But Most importantly, you are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already benefit from using several procedures built by other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programmers</a:t>
            </a:r>
            <a:r>
              <a:rPr lang="en-US" sz="2800" dirty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178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 Structure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427321"/>
            <a:ext cx="1108792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Structure:</a:t>
            </a:r>
            <a: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i="1" dirty="0" err="1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(parameter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):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#define </a:t>
            </a:r>
            <a:r>
              <a:rPr lang="en-US" sz="2800" i="1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to return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#Do some operation and save results to </a:t>
            </a:r>
            <a:r>
              <a:rPr lang="en-US" sz="2800" i="1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return </a:t>
            </a:r>
            <a:r>
              <a:rPr lang="en-US" sz="2800" i="1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#This is the end of the Procedure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 = { }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HeyProcedureGetTheResult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</a:t>
            </a:r>
            <a:r>
              <a:rPr lang="en-US" sz="2800" dirty="0" err="1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(parameter)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sz="2800" dirty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55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 Structure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427321"/>
            <a:ext cx="1108792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Structure:</a:t>
            </a:r>
            <a: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i="1" dirty="0" err="1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(parameter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):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#define </a:t>
            </a:r>
            <a:r>
              <a:rPr lang="en-US" sz="2800" i="1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to return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#Do some operation and save results to </a:t>
            </a:r>
            <a:r>
              <a:rPr lang="en-US" sz="2800" i="1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return </a:t>
            </a:r>
            <a:r>
              <a:rPr lang="en-US" sz="2800" i="1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#This is the end of the Procedure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 = { }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HeyProcedureGetTheResult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</a:t>
            </a:r>
            <a:r>
              <a:rPr lang="en-US" sz="2800" dirty="0" err="1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(parameter)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sz="2800" dirty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73425" y="1828801"/>
            <a:ext cx="8560905" cy="28889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73425" y="4796150"/>
            <a:ext cx="8560905" cy="13760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960704" y="2950122"/>
            <a:ext cx="1934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Procedure named</a:t>
            </a:r>
            <a:br>
              <a:rPr lang="en-US" dirty="0"/>
            </a:br>
            <a:r>
              <a:rPr lang="en-US" dirty="0"/>
              <a:t>“</a:t>
            </a:r>
            <a:r>
              <a:rPr lang="en-US" dirty="0" err="1"/>
              <a:t>ProcedureName</a:t>
            </a:r>
            <a:r>
              <a:rPr lang="en-US" dirty="0"/>
              <a:t>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960704" y="5035654"/>
            <a:ext cx="1711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Main procedure</a:t>
            </a:r>
          </a:p>
        </p:txBody>
      </p:sp>
    </p:spTree>
    <p:extLst>
      <p:ext uri="{BB962C8B-B14F-4D97-AF65-F5344CB8AC3E}">
        <p14:creationId xmlns:p14="http://schemas.microsoft.com/office/powerpoint/2010/main" val="700134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156698" y="1915683"/>
            <a:ext cx="558800" cy="486441"/>
          </a:xfrm>
          <a:prstGeom prst="roundRect">
            <a:avLst/>
          </a:prstGeom>
          <a:solidFill>
            <a:srgbClr val="FFFF00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1766298" y="1915683"/>
            <a:ext cx="2297702" cy="486441"/>
          </a:xfrm>
          <a:prstGeom prst="roundRect">
            <a:avLst/>
          </a:prstGeom>
          <a:solidFill>
            <a:srgbClr val="FFFF00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4241800" y="1915683"/>
            <a:ext cx="1507944" cy="486441"/>
          </a:xfrm>
          <a:prstGeom prst="roundRect">
            <a:avLst/>
          </a:prstGeom>
          <a:solidFill>
            <a:srgbClr val="FFFF00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1436098" y="4031033"/>
            <a:ext cx="2484846" cy="486441"/>
          </a:xfrm>
          <a:prstGeom prst="roundRect">
            <a:avLst/>
          </a:prstGeom>
          <a:solidFill>
            <a:srgbClr val="FFFF00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1156698" y="5285518"/>
            <a:ext cx="4050302" cy="486441"/>
          </a:xfrm>
          <a:prstGeom prst="roundRect">
            <a:avLst/>
          </a:prstGeom>
          <a:solidFill>
            <a:srgbClr val="FFFF00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5506915" y="5285518"/>
            <a:ext cx="2354386" cy="486441"/>
          </a:xfrm>
          <a:prstGeom prst="roundRect">
            <a:avLst/>
          </a:prstGeom>
          <a:solidFill>
            <a:srgbClr val="FFFF00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7986927" y="5285518"/>
            <a:ext cx="1499973" cy="486441"/>
          </a:xfrm>
          <a:prstGeom prst="roundRect">
            <a:avLst/>
          </a:prstGeom>
          <a:solidFill>
            <a:srgbClr val="FFFF00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 Structure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427321"/>
            <a:ext cx="1108792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Structure:</a:t>
            </a:r>
            <a: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solidFill>
                  <a:srgbClr val="FF0000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2800" dirty="0">
                <a:solidFill>
                  <a:srgbClr val="FF0000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):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#define </a:t>
            </a:r>
            <a:r>
              <a:rPr lang="en-US" sz="2800" i="1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to return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#Do some operation and save results to </a:t>
            </a:r>
            <a:r>
              <a:rPr lang="en-US" sz="2800" i="1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 smtClean="0">
                <a:solidFill>
                  <a:srgbClr val="FF0000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return </a:t>
            </a:r>
            <a:r>
              <a:rPr lang="en-US" sz="2800" i="1" dirty="0" smtClean="0">
                <a:solidFill>
                  <a:srgbClr val="FF0000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#This is the end of the Procedure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 = { }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HeyProcedureGetTheResult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</a:t>
            </a:r>
            <a:r>
              <a:rPr lang="en-US" sz="2800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sz="2800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sz="2800" dirty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1801" y="1801959"/>
            <a:ext cx="12698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Defining 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function #1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“</a:t>
            </a:r>
            <a:r>
              <a:rPr lang="en-US" b="1" dirty="0" err="1" smtClean="0">
                <a:solidFill>
                  <a:srgbClr val="FF0000"/>
                </a:solidFill>
              </a:rPr>
              <a:t>def</a:t>
            </a:r>
            <a:r>
              <a:rPr lang="en-US" b="1" dirty="0" smtClean="0">
                <a:solidFill>
                  <a:srgbClr val="FF0000"/>
                </a:solidFill>
              </a:rPr>
              <a:t> “ is a 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keyword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83072" y="1200894"/>
            <a:ext cx="25618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Defining function #2: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A name should be define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31452" y="1847225"/>
            <a:ext cx="5021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Defining function #3: 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A function can receive one or multiple parameters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54244" y="4502271"/>
            <a:ext cx="28630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Defining function #4: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A function can return a 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24118" y="5800241"/>
            <a:ext cx="44743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472AF"/>
                </a:solidFill>
              </a:rPr>
              <a:t>Use function #1:</a:t>
            </a:r>
            <a:br>
              <a:rPr lang="en-US" b="1" dirty="0" smtClean="0">
                <a:solidFill>
                  <a:srgbClr val="0472AF"/>
                </a:solidFill>
              </a:rPr>
            </a:br>
            <a:r>
              <a:rPr lang="en-US" b="1" dirty="0" smtClean="0">
                <a:solidFill>
                  <a:srgbClr val="0472AF"/>
                </a:solidFill>
              </a:rPr>
              <a:t>Write down a function name in main module</a:t>
            </a:r>
            <a:endParaRPr lang="en-US" b="1" dirty="0">
              <a:solidFill>
                <a:srgbClr val="0472A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945365" y="4610903"/>
            <a:ext cx="3809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472AF"/>
                </a:solidFill>
              </a:rPr>
              <a:t>Use function #2:</a:t>
            </a:r>
            <a:br>
              <a:rPr lang="en-US" b="1" dirty="0" smtClean="0">
                <a:solidFill>
                  <a:srgbClr val="0472AF"/>
                </a:solidFill>
              </a:rPr>
            </a:br>
            <a:r>
              <a:rPr lang="en-US" b="1" dirty="0" smtClean="0">
                <a:solidFill>
                  <a:srgbClr val="0472AF"/>
                </a:solidFill>
              </a:rPr>
              <a:t>Input parameter(s) in the parenthesis</a:t>
            </a:r>
            <a:endParaRPr lang="en-US" b="1" dirty="0">
              <a:solidFill>
                <a:srgbClr val="0472A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55821" y="5823217"/>
            <a:ext cx="36087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472AF"/>
                </a:solidFill>
              </a:rPr>
              <a:t>Use function #3:</a:t>
            </a:r>
            <a:br>
              <a:rPr lang="en-US" b="1" dirty="0" smtClean="0">
                <a:solidFill>
                  <a:srgbClr val="0472AF"/>
                </a:solidFill>
              </a:rPr>
            </a:br>
            <a:r>
              <a:rPr lang="en-US" b="1" dirty="0" smtClean="0">
                <a:solidFill>
                  <a:srgbClr val="0472AF"/>
                </a:solidFill>
              </a:rPr>
              <a:t>Save the results in the main module</a:t>
            </a:r>
            <a:endParaRPr lang="en-US" b="1" dirty="0">
              <a:solidFill>
                <a:srgbClr val="0472A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31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2676327"/>
            <a:ext cx="1057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03_procedure.py</a:t>
            </a:r>
          </a:p>
        </p:txBody>
      </p:sp>
    </p:spTree>
    <p:extLst>
      <p:ext uri="{BB962C8B-B14F-4D97-AF65-F5344CB8AC3E}">
        <p14:creationId xmlns:p14="http://schemas.microsoft.com/office/powerpoint/2010/main" val="337333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What we’ve covered last week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6751" y="1427321"/>
            <a:ext cx="105727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How </a:t>
            </a:r>
            <a:r>
              <a:rPr lang="en-US" sz="2800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RESTful API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works? </a:t>
            </a:r>
            <a:endParaRPr lang="en-US" sz="2800" dirty="0" smtClean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How to </a:t>
            </a:r>
            <a:r>
              <a:rPr lang="en-US" sz="2800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construct a query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for RESTful API?</a:t>
            </a:r>
            <a:endParaRPr lang="en-US" sz="2800" dirty="0" smtClean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How to </a:t>
            </a:r>
            <a:r>
              <a:rPr lang="en-US" sz="2800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cast a query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to Wikipedia API?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How to </a:t>
            </a:r>
            <a:r>
              <a:rPr lang="en-US" sz="2800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encode or decode JSON and Dictionary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en-US" sz="2800" dirty="0" smtClean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8844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What we will cover tonight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6751" y="1427321"/>
            <a:ext cx="1057275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Learn dump / dumps / load / loads with real examples</a:t>
            </a:r>
            <a:endParaRPr lang="en-US" sz="2800" dirty="0" smtClean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Gather some data from Wikipedia 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(Let’s do some data crawling)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Store the gathered information with dump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Load the saved data with load</a:t>
            </a:r>
            <a:endParaRPr lang="en-US" sz="2800" dirty="0" smtClean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Learn Python “Procedure”, with a real example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Build a small function that gat information fro Wikipedia</a:t>
            </a:r>
          </a:p>
        </p:txBody>
      </p:sp>
    </p:spTree>
    <p:extLst>
      <p:ext uri="{BB962C8B-B14F-4D97-AF65-F5344CB8AC3E}">
        <p14:creationId xmlns:p14="http://schemas.microsoft.com/office/powerpoint/2010/main" val="133339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703" y="2291137"/>
            <a:ext cx="11656540" cy="1218826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Dump, Dumps, Load, Loads </a:t>
            </a:r>
            <a:r>
              <a:rPr lang="en-US" sz="27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with examples</a:t>
            </a:r>
            <a:endParaRPr lang="en-US" sz="2700" dirty="0">
              <a:solidFill>
                <a:srgbClr val="0070C0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08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1759949"/>
            <a:ext cx="1057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may remember this:</a:t>
            </a:r>
            <a:endParaRPr lang="en-US" sz="36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Black" panose="020B080303040309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3967087" y="2990943"/>
            <a:ext cx="1441450" cy="14414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dirty="0" smtClean="0">
                <a:solidFill>
                  <a:schemeClr val="tx1"/>
                </a:solidFill>
              </a:rPr>
              <a:t>Python</a:t>
            </a:r>
            <a:r>
              <a:rPr lang="en-US" dirty="0">
                <a:solidFill>
                  <a:schemeClr val="tx1"/>
                </a:solidFill>
              </a:rPr>
              <a:t/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 err="1" smtClean="0">
                <a:solidFill>
                  <a:schemeClr val="tx1"/>
                </a:solidFill>
              </a:rPr>
              <a:t>Dicitionary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502325" y="2990943"/>
            <a:ext cx="1452562" cy="14525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dirty="0" smtClean="0">
                <a:solidFill>
                  <a:schemeClr val="tx1"/>
                </a:solidFill>
              </a:rPr>
              <a:t>JSON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rgbClr val="FFFF00"/>
                </a:solidFill>
              </a:rPr>
              <a:t>file</a:t>
            </a: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(i.e., .JSON)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5556175" y="2886168"/>
            <a:ext cx="800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dirty="0">
                <a:latin typeface="Source Sans Pro Black" panose="020B0803030403090204" pitchFamily="34" charset="0"/>
              </a:rPr>
              <a:t>Dump</a:t>
            </a:r>
          </a:p>
        </p:txBody>
      </p:sp>
      <p:sp>
        <p:nvSpPr>
          <p:cNvPr id="12" name="TextBox 7"/>
          <p:cNvSpPr txBox="1">
            <a:spLocks noChangeArrowheads="1"/>
          </p:cNvSpPr>
          <p:nvPr/>
        </p:nvSpPr>
        <p:spPr bwMode="auto">
          <a:xfrm>
            <a:off x="5556175" y="4221255"/>
            <a:ext cx="6969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dirty="0">
                <a:latin typeface="Source Sans Pro Black" panose="020B0803030403090204" pitchFamily="34" charset="0"/>
              </a:rPr>
              <a:t>Load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299000" y="3325905"/>
            <a:ext cx="13017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299000" y="4116480"/>
            <a:ext cx="13017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027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198580" y="1980231"/>
            <a:ext cx="3404121" cy="18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When you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load</a:t>
            </a:r>
            <a:endParaRPr lang="en-US" sz="2800" dirty="0">
              <a:solidFill>
                <a:srgbClr val="0472AF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import 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</a:t>
            </a:r>
            <a:endParaRPr lang="en-US" altLang="en-US" b="1" dirty="0" smtClean="0">
              <a:solidFill>
                <a:srgbClr val="0472AF"/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{}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Fin = open(“</a:t>
            </a: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some_input.json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”, “r”)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json.load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(Fin)</a:t>
            </a:r>
            <a:endParaRPr lang="en-US" altLang="en-US" b="1" dirty="0">
              <a:solidFill>
                <a:srgbClr val="0472AF"/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95551" y="1980231"/>
            <a:ext cx="446839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And when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dump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import 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</a:t>
            </a:r>
            <a:endParaRPr lang="en-US" altLang="en-US" b="1" dirty="0" smtClean="0">
              <a:solidFill>
                <a:srgbClr val="0472AF"/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{}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…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Fout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open(“</a:t>
            </a: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some_output.json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”, “w”)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json.dump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Fout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indent = 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4)</a:t>
            </a:r>
            <a:endParaRPr lang="en-US" altLang="en-US" b="1" dirty="0" smtClean="0">
              <a:solidFill>
                <a:srgbClr val="0472AF"/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Fout.close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()</a:t>
            </a:r>
            <a:endParaRPr lang="en-US" altLang="en-US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477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1759949"/>
            <a:ext cx="1057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Now remember this:</a:t>
            </a:r>
            <a:endParaRPr lang="en-US" sz="36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Black" panose="020B080303040309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3967087" y="2990943"/>
            <a:ext cx="1441450" cy="14414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dirty="0" smtClean="0">
                <a:solidFill>
                  <a:schemeClr val="tx1"/>
                </a:solidFill>
              </a:rPr>
              <a:t>Python</a:t>
            </a:r>
            <a:r>
              <a:rPr lang="en-US" dirty="0">
                <a:solidFill>
                  <a:schemeClr val="tx1"/>
                </a:solidFill>
              </a:rPr>
              <a:t/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 err="1" smtClean="0">
                <a:solidFill>
                  <a:schemeClr val="tx1"/>
                </a:solidFill>
              </a:rPr>
              <a:t>Dicitionary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502325" y="2990943"/>
            <a:ext cx="1452562" cy="14525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dirty="0" smtClean="0">
                <a:solidFill>
                  <a:srgbClr val="FFFF00"/>
                </a:solidFill>
              </a:rPr>
              <a:t>String</a:t>
            </a:r>
            <a:r>
              <a:rPr lang="en-US" dirty="0" smtClean="0">
                <a:solidFill>
                  <a:schemeClr val="tx1"/>
                </a:solidFill>
              </a:rPr>
              <a:t> that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exactly like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JSON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5556175" y="2886168"/>
            <a:ext cx="87876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dirty="0" smtClean="0">
                <a:latin typeface="Source Sans Pro Black" panose="020B0803030403090204" pitchFamily="34" charset="0"/>
              </a:rPr>
              <a:t>Dump</a:t>
            </a:r>
            <a:r>
              <a:rPr lang="en-US" altLang="en-US" dirty="0" smtClean="0">
                <a:solidFill>
                  <a:srgbClr val="FF0000"/>
                </a:solidFill>
                <a:latin typeface="Source Sans Pro Black" panose="020B0803030403090204" pitchFamily="34" charset="0"/>
              </a:rPr>
              <a:t>s</a:t>
            </a:r>
            <a:endParaRPr lang="en-US" altLang="en-US" dirty="0">
              <a:solidFill>
                <a:srgbClr val="FF0000"/>
              </a:solidFill>
              <a:latin typeface="Source Sans Pro Black" panose="020B0803030403090204" pitchFamily="34" charset="0"/>
            </a:endParaRPr>
          </a:p>
        </p:txBody>
      </p:sp>
      <p:sp>
        <p:nvSpPr>
          <p:cNvPr id="12" name="TextBox 7"/>
          <p:cNvSpPr txBox="1">
            <a:spLocks noChangeArrowheads="1"/>
          </p:cNvSpPr>
          <p:nvPr/>
        </p:nvSpPr>
        <p:spPr bwMode="auto">
          <a:xfrm>
            <a:off x="5556175" y="4221255"/>
            <a:ext cx="78258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dirty="0" smtClean="0">
                <a:latin typeface="Source Sans Pro Black" panose="020B0803030403090204" pitchFamily="34" charset="0"/>
              </a:rPr>
              <a:t>Load</a:t>
            </a:r>
            <a:r>
              <a:rPr lang="en-US" altLang="en-US" dirty="0" smtClean="0">
                <a:solidFill>
                  <a:srgbClr val="FF0000"/>
                </a:solidFill>
                <a:latin typeface="Source Sans Pro Black" panose="020B0803030403090204" pitchFamily="34" charset="0"/>
              </a:rPr>
              <a:t>s</a:t>
            </a:r>
            <a:endParaRPr lang="en-US" altLang="en-US" dirty="0">
              <a:solidFill>
                <a:srgbClr val="FF0000"/>
              </a:solidFill>
              <a:latin typeface="Source Sans Pro Black" panose="020B0803030403090204" pitchFamily="34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299000" y="3325905"/>
            <a:ext cx="13017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299000" y="4116480"/>
            <a:ext cx="13017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895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198580" y="1980231"/>
            <a:ext cx="3404121" cy="18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When you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loads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import 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</a:t>
            </a:r>
            <a:endParaRPr lang="en-US" altLang="en-US" b="1" dirty="0" smtClean="0">
              <a:solidFill>
                <a:srgbClr val="0472AF"/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SomeString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 “{‘</a:t>
            </a: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name’:’Alice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’}”</a:t>
            </a:r>
            <a:endParaRPr lang="en-US" altLang="en-US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= {}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= 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json.loads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SomeString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  <a:endParaRPr lang="en-US" altLang="en-US" b="1" dirty="0">
              <a:solidFill>
                <a:srgbClr val="0472AF"/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95550" y="1980231"/>
            <a:ext cx="5796449" cy="2164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And when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dumps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Import requests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import 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</a:t>
            </a:r>
            <a:endParaRPr lang="en-US" altLang="en-US" b="1" dirty="0" smtClean="0">
              <a:solidFill>
                <a:srgbClr val="0472AF"/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= </a:t>
            </a: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requests.get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(‘</a:t>
            </a: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some_end_point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’, </a:t>
            </a: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params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parameters)</a:t>
            </a:r>
          </a:p>
          <a:p>
            <a:pPr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</a:t>
            </a: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req.json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()</a:t>
            </a:r>
            <a:endParaRPr lang="en-US" altLang="en-US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print(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json.dumps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indent 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= 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4))</a:t>
            </a:r>
            <a:endParaRPr lang="en-US" altLang="en-US" b="1" dirty="0" smtClean="0">
              <a:solidFill>
                <a:srgbClr val="0472AF"/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417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What we will cover tonight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6751" y="1427321"/>
            <a:ext cx="1108792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dump()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is used when storing a dictionary to a JSON file. 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Frequently used)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load()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is used when loading a JSON file to a dictionary.  </a:t>
            </a:r>
            <a:b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Frequently used)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dumps()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is often used when seeing the structure of a dictionary. 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(Frequently used)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loads() is used when converting a string (formatted as JSON) to a dictionary.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(Sometimes used)</a:t>
            </a:r>
            <a:endParaRPr lang="en-US" sz="2800" dirty="0" smtClean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81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7.0&quot;&gt;&lt;object type=&quot;1&quot; unique_id=&quot;10001&quot;&gt;&lt;object type=&quot;2&quot; unique_id=&quot;11797&quot;&gt;&lt;object type=&quot;3&quot; unique_id=&quot;11798&quot;&gt;&lt;property id=&quot;20148&quot; value=&quot;5&quot;/&gt;&lt;property id=&quot;20300&quot; value=&quot;Slide 1 - &amp;quot;VIZMO Game Browser:&amp;#x0D;&amp;#x0A;Accessing Video Games by Visual Style and Mood&amp;quot;&quot;/&gt;&lt;property id=&quot;20307&quot; value=&quot;256&quot;/&gt;&lt;/object&gt;&lt;object type=&quot;3&quot; unique_id=&quot;11799&quot;&gt;&lt;property id=&quot;20148&quot; value=&quot;5&quot;/&gt;&lt;property id=&quot;20300&quot; value=&quot;Slide 2 - &amp;quot;59% of American Play &amp;#x0D;&amp;#x0A;Games&amp;quot;&quot;/&gt;&lt;property id=&quot;20307&quot; value=&quot;259&quot;/&gt;&lt;/object&gt;&lt;object type=&quot;3&quot; unique_id=&quot;11800&quot;&gt;&lt;property id=&quot;20148&quot; value=&quot;5&quot;/&gt;&lt;property id=&quot;20300&quot; value=&quot;Slide 3 - &amp;quot;Some uncovered issues for game users&amp;quot;&quot;/&gt;&lt;property id=&quot;20307&quot; value=&quot;258&quot;/&gt;&lt;/object&gt;&lt;object type=&quot;3&quot; unique_id=&quot;11801&quot;&gt;&lt;property id=&quot;20148&quot; value=&quot;5&quot;/&gt;&lt;property id=&quot;20300&quot; value=&quot;Slide 4 - &amp;quot;Current game searching interfaces&amp;quot;&quot;/&gt;&lt;property id=&quot;20307&quot; value=&quot;271&quot;/&gt;&lt;/object&gt;&lt;object type=&quot;3&quot; unique_id=&quot;11802&quot;&gt;&lt;property id=&quot;20148&quot; value=&quot;5&quot;/&gt;&lt;property id=&quot;20300&quot; value=&quot;Slide 5 - &amp;quot;Observed problem&amp;quot;&quot;/&gt;&lt;property id=&quot;20307&quot; value=&quot;272&quot;/&gt;&lt;/object&gt;&lt;object type=&quot;3&quot; unique_id=&quot;11803&quot;&gt;&lt;property id=&quot;20148&quot; value=&quot;5&quot;/&gt;&lt;property id=&quot;20300&quot; value=&quot;Slide 6 - &amp;quot;Gamer’s issues in searching games&amp;quot;&quot;/&gt;&lt;property id=&quot;20307&quot; value=&quot;270&quot;/&gt;&lt;/object&gt;&lt;object type=&quot;3&quot; unique_id=&quot;11804&quot;&gt;&lt;property id=&quot;20148&quot; value=&quot;5&quot;/&gt;&lt;property id=&quot;20300&quot; value=&quot;Slide 7 - &amp;quot;Research Question and strategy&amp;quot;&quot;/&gt;&lt;property id=&quot;20307&quot; value=&quot;273&quot;/&gt;&lt;/object&gt;&lt;object type=&quot;3&quot; unique_id=&quot;11805&quot;&gt;&lt;property id=&quot;20148&quot; value=&quot;5&quot;/&gt;&lt;property id=&quot;20300&quot; value=&quot;Slide 8 - &amp;quot;Step 1. Define the Metadata and Construction of the dataset&amp;quot;&quot;/&gt;&lt;property id=&quot;20307&quot; value=&quot;274&quot;/&gt;&lt;/object&gt;&lt;object type=&quot;3&quot; unique_id=&quot;11806&quot;&gt;&lt;property id=&quot;20148&quot; value=&quot;5&quot;/&gt;&lt;property id=&quot;20300&quot; value=&quot;Slide 9 - &amp;quot;Step 2. Create the interactive visual interface&amp;quot;&quot;/&gt;&lt;property id=&quot;20307&quot; value=&quot;275&quot;/&gt;&lt;/object&gt;&lt;object type=&quot;3&quot; unique_id=&quot;11807&quot;&gt;&lt;property id=&quot;20148&quot; value=&quot;5&quot;/&gt;&lt;property id=&quot;20300&quot; value=&quot;Slide 10 - &amp;quot;Demonstration&amp;quot;&quot;/&gt;&lt;property id=&quot;20307&quot; value=&quot;276&quot;/&gt;&lt;/object&gt;&lt;object type=&quot;3&quot; unique_id=&quot;11808&quot;&gt;&lt;property id=&quot;20148&quot; value=&quot;5&quot;/&gt;&lt;property id=&quot;20300&quot; value=&quot;Slide 11 - &amp;quot;Evaluation Method and Findings&amp;quot;&quot;/&gt;&lt;property id=&quot;20307&quot; value=&quot;277&quot;/&gt;&lt;/object&gt;&lt;object type=&quot;3&quot; unique_id=&quot;11809&quot;&gt;&lt;property id=&quot;20148&quot; value=&quot;5&quot;/&gt;&lt;property id=&quot;20300&quot; value=&quot;Slide 12 - &amp;quot;Reflection: find insights from data with interactive visualization&amp;quot;&quot;/&gt;&lt;property id=&quot;20307&quot; value=&quot;278&quot;/&gt;&lt;/object&gt;&lt;object type=&quot;3&quot; unique_id=&quot;11810&quot;&gt;&lt;property id=&quot;20148&quot; value=&quot;5&quot;/&gt;&lt;property id=&quot;20300&quot; value=&quot;Slide 13 - &amp;quot;Future work&amp;quot;&quot;/&gt;&lt;property id=&quot;20307&quot; value=&quot;279&quot;/&gt;&lt;/object&gt;&lt;/object&gt;&lt;object type=&quot;8&quot; unique_id=&quot;11825&quot;&gt;&lt;/object&gt;&lt;/object&gt;&lt;/database&gt;"/>
  <p:tag name="MMPROD_NEXTUNIQUEID" val="10010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3726</TotalTime>
  <Words>446</Words>
  <Application>Microsoft Office PowerPoint</Application>
  <PresentationFormat>Widescreen</PresentationFormat>
  <Paragraphs>107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Segoe UI</vt:lpstr>
      <vt:lpstr>Calibri Light</vt:lpstr>
      <vt:lpstr>PT Sans Narrow</vt:lpstr>
      <vt:lpstr>ＭＳ Ｐゴシック</vt:lpstr>
      <vt:lpstr>Calibri</vt:lpstr>
      <vt:lpstr>Arial</vt:lpstr>
      <vt:lpstr>Source Sans Pro</vt:lpstr>
      <vt:lpstr>Source Sans Pro Black</vt:lpstr>
      <vt:lpstr>Source Sans Pro Light</vt:lpstr>
      <vt:lpstr>Office Theme</vt:lpstr>
      <vt:lpstr>DS4UX: How to get data with Python (2) [HCDE598] RESTful APIs and data crawling</vt:lpstr>
      <vt:lpstr>What we’ve covered last week</vt:lpstr>
      <vt:lpstr>What we will cover tonight</vt:lpstr>
      <vt:lpstr>Dump, Dumps, Load, Loads with examples</vt:lpstr>
      <vt:lpstr>JSON and Dictionary</vt:lpstr>
      <vt:lpstr>JSON and Dictionary</vt:lpstr>
      <vt:lpstr>JSON and Dictionary</vt:lpstr>
      <vt:lpstr>JSON and Dictionary</vt:lpstr>
      <vt:lpstr>What we will cover tonight</vt:lpstr>
      <vt:lpstr>JSON and Dictionary</vt:lpstr>
      <vt:lpstr>JSON and Dictionary</vt:lpstr>
      <vt:lpstr>Python Procedure (a.k.a., Subroutine, Function)</vt:lpstr>
      <vt:lpstr>Why use Procedure</vt:lpstr>
      <vt:lpstr>Procedure Structure</vt:lpstr>
      <vt:lpstr>Procedure Structure</vt:lpstr>
      <vt:lpstr>Procedure Structure</vt:lpstr>
      <vt:lpstr>JSON and Dictionary</vt:lpstr>
    </vt:vector>
  </TitlesOfParts>
  <Company>University of Washington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[VMV] visualization metaphor and visualization Regular meeting note</dc:title>
  <dc:creator>Sungsoo Hong</dc:creator>
  <cp:lastModifiedBy>Sungsoo Hong</cp:lastModifiedBy>
  <cp:revision>206</cp:revision>
  <dcterms:created xsi:type="dcterms:W3CDTF">2014-11-05T23:49:53Z</dcterms:created>
  <dcterms:modified xsi:type="dcterms:W3CDTF">2016-05-02T21:33:23Z</dcterms:modified>
</cp:coreProperties>
</file>

<file path=docProps/thumbnail.jpeg>
</file>